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56" r:id="rId3"/>
    <p:sldId id="689" r:id="rId4"/>
    <p:sldId id="384" r:id="rId5"/>
    <p:sldId id="385" r:id="rId6"/>
    <p:sldId id="386" r:id="rId7"/>
    <p:sldId id="1316" r:id="rId8"/>
    <p:sldId id="1317" r:id="rId9"/>
    <p:sldId id="1254" r:id="rId10"/>
    <p:sldId id="387" r:id="rId11"/>
    <p:sldId id="1248" r:id="rId12"/>
    <p:sldId id="1183" r:id="rId13"/>
    <p:sldId id="388" r:id="rId14"/>
    <p:sldId id="389" r:id="rId15"/>
    <p:sldId id="390" r:id="rId16"/>
    <p:sldId id="1255" r:id="rId17"/>
    <p:sldId id="1256" r:id="rId18"/>
    <p:sldId id="1257" r:id="rId19"/>
    <p:sldId id="432" r:id="rId20"/>
    <p:sldId id="426" r:id="rId21"/>
    <p:sldId id="427" r:id="rId22"/>
    <p:sldId id="428" r:id="rId23"/>
    <p:sldId id="435" r:id="rId24"/>
    <p:sldId id="429" r:id="rId25"/>
    <p:sldId id="430" r:id="rId26"/>
    <p:sldId id="436" r:id="rId27"/>
    <p:sldId id="431" r:id="rId28"/>
    <p:sldId id="437" r:id="rId29"/>
    <p:sldId id="438" r:id="rId30"/>
    <p:sldId id="452" r:id="rId31"/>
    <p:sldId id="1249" r:id="rId32"/>
    <p:sldId id="468" r:id="rId33"/>
    <p:sldId id="459" r:id="rId34"/>
    <p:sldId id="469" r:id="rId35"/>
    <p:sldId id="717" r:id="rId36"/>
    <p:sldId id="470" r:id="rId37"/>
    <p:sldId id="483" r:id="rId38"/>
    <p:sldId id="1250" r:id="rId39"/>
    <p:sldId id="484" r:id="rId40"/>
    <p:sldId id="1252" r:id="rId41"/>
    <p:sldId id="1364" r:id="rId42"/>
    <p:sldId id="485" r:id="rId43"/>
    <p:sldId id="655" r:id="rId44"/>
    <p:sldId id="657" r:id="rId45"/>
    <p:sldId id="658" r:id="rId46"/>
    <p:sldId id="659" r:id="rId47"/>
    <p:sldId id="660" r:id="rId48"/>
    <p:sldId id="661" r:id="rId49"/>
    <p:sldId id="662" r:id="rId50"/>
    <p:sldId id="663" r:id="rId51"/>
    <p:sldId id="664" r:id="rId52"/>
    <p:sldId id="665" r:id="rId53"/>
    <p:sldId id="666" r:id="rId54"/>
    <p:sldId id="667" r:id="rId55"/>
    <p:sldId id="131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4.xml"/><Relationship Id="rId59" Type="http://schemas.openxmlformats.org/officeDocument/2006/relationships/presProps" Target="presProps.xml"/><Relationship Id="rId58" Type="http://schemas.openxmlformats.org/officeDocument/2006/relationships/handoutMaster" Target="handoutMasters/handoutMaster1.xml"/><Relationship Id="rId57" Type="http://schemas.openxmlformats.org/officeDocument/2006/relationships/notesMaster" Target="notesMasters/notesMaster1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580" y="191135"/>
            <a:ext cx="10151110" cy="1143000"/>
          </a:xfrm>
        </p:spPr>
        <p:txBody>
          <a:bodyPr/>
          <a:lstStyle/>
          <a:p>
            <a:r>
              <a:rPr lang="en-US" altLang="en-US" dirty="0"/>
              <a:t>Generative AI for Researchers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80465"/>
            <a:ext cx="9144000" cy="588645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118" name="Picture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1456055" y="2082800"/>
            <a:ext cx="4503420" cy="477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9475" y="2082165"/>
            <a:ext cx="4935855" cy="477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https://</a:t>
            </a:r>
            <a:r>
              <a:rPr lang="en-US"/>
              <a:t>pandachat.ai</a:t>
            </a:r>
            <a:endParaRPr lang="en-US"/>
          </a:p>
          <a:p>
            <a:r>
              <a:rPr lang="en-US"/>
              <a:t>https://www.chatpdf.com  </a:t>
            </a:r>
            <a:endParaRPr lang="en-US"/>
          </a:p>
          <a:p>
            <a:r>
              <a:rPr lang="en-US"/>
              <a:t>https://askyourpdf.com</a:t>
            </a:r>
            <a:endParaRPr lang="en-US"/>
          </a:p>
          <a:p>
            <a:r>
              <a:rPr lang="en-US"/>
              <a:t>https://pdf.ai</a:t>
            </a:r>
            <a:endParaRPr lang="en-US"/>
          </a:p>
          <a:p>
            <a:r>
              <a:rPr lang="en-US">
                <a:sym typeface="+mn-ea"/>
              </a:rPr>
              <a:t>https://</a:t>
            </a:r>
            <a:r>
              <a:rPr lang="en-US"/>
              <a:t>docAnalyzer.ai</a:t>
            </a:r>
            <a:endParaRPr lang="en-US"/>
          </a:p>
          <a:p>
            <a:r>
              <a:rPr lang="en-US"/>
              <a:t>https://lightpdf.com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GPT4all RAG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4375" y="1825625"/>
            <a:ext cx="82226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p>
            <a:r>
              <a:rPr lang="en-US"/>
              <a:t>Answer questions based on a website’s articles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9870" y="1219200"/>
            <a:ext cx="51435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0700" y="1825625"/>
            <a:ext cx="86093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3610" y="1544320"/>
            <a:ext cx="8039735" cy="49098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Searching legal documents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48510"/>
            <a:ext cx="10515600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Searching legal documents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83765"/>
            <a:ext cx="10515600" cy="36341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RAG integrates with many types of data sources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73300"/>
            <a:ext cx="10515600" cy="34550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Generative AI and Business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Computer programmer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9520" y="2029460"/>
            <a:ext cx="7172325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Retrieval Augmented Generation (RAG)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Lawyer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7265" y="2200910"/>
            <a:ext cx="76962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Landscaper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23465" y="2252980"/>
            <a:ext cx="7543800" cy="34956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New workflows and new Opportunities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1: Surgeon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380615"/>
            <a:ext cx="10515600" cy="32410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2: Legal documentation review	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5675" y="1825625"/>
            <a:ext cx="102793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3: Marketing automation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9640" y="1825625"/>
            <a:ext cx="1033208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Helping customers build websites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52040" y="2110105"/>
            <a:ext cx="7486650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Wordpress AI Assitant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32255" y="1825625"/>
            <a:ext cx="912622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Wordpress AI Assitant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25790" y="206375"/>
            <a:ext cx="3128010" cy="64452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/>
              <a:t>How generative AI works </a:t>
            </a:r>
            <a:endParaRPr lang="en-US"/>
          </a:p>
          <a:p>
            <a:pPr lvl="1"/>
            <a:r>
              <a:rPr lang="en-US"/>
              <a:t>What it can and cannot do</a:t>
            </a:r>
            <a:endParaRPr lang="en-US"/>
          </a:p>
          <a:p>
            <a:pPr lvl="1"/>
            <a:r>
              <a:rPr lang="en-US"/>
              <a:t>Common use cases: Writing, reading, chatting </a:t>
            </a:r>
            <a:endParaRPr lang="en-US"/>
          </a:p>
          <a:p>
            <a:r>
              <a:rPr lang="en-US"/>
              <a:t>Generative AI Projects</a:t>
            </a:r>
            <a:endParaRPr lang="en-US"/>
          </a:p>
          <a:p>
            <a:pPr lvl="1"/>
            <a:r>
              <a:rPr lang="en-US"/>
              <a:t>Lifecycle of a generative AI project </a:t>
            </a:r>
            <a:endParaRPr lang="en-US"/>
          </a:p>
          <a:p>
            <a:pPr lvl="1"/>
            <a:r>
              <a:rPr lang="en-US"/>
              <a:t>Technology options: Prompting, RAG, Fine-tuning </a:t>
            </a:r>
            <a:endParaRPr lang="en-US"/>
          </a:p>
          <a:p>
            <a:r>
              <a:rPr lang="en-US"/>
              <a:t>Implications on Business and Society</a:t>
            </a:r>
            <a:endParaRPr lang="en-US"/>
          </a:p>
          <a:p>
            <a:pPr lvl="1"/>
            <a:r>
              <a:rPr lang="en-US"/>
              <a:t>Analyzing tasks in jobs for automation or augmentation potential</a:t>
            </a:r>
            <a:endParaRPr lang="en-US"/>
          </a:p>
          <a:p>
            <a:pPr lvl="1"/>
            <a:r>
              <a:rPr lang="en-US"/>
              <a:t>Societal concerns, responsible AI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2195" y="3483610"/>
            <a:ext cx="10086975" cy="2457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84910" y="1691005"/>
            <a:ext cx="954976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/>
              <a:t> Retrieval augmented generation (RAG)</a:t>
            </a:r>
            <a:endParaRPr lang="en-US" sz="3200"/>
          </a:p>
          <a:p>
            <a:r>
              <a:rPr lang="en-US" sz="3200"/>
              <a:t>• Give LLM access to external data sources</a:t>
            </a:r>
            <a:endParaRPr lang="en-US" sz="3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LLMs Evaluation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 Evaluation - Challenges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9120" y="1691005"/>
            <a:ext cx="5029200" cy="1095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" y="3072130"/>
            <a:ext cx="10619105" cy="35496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Evaluation benchmarks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746375"/>
            <a:ext cx="10515600" cy="25095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Models behaving badly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Toxic language</a:t>
            </a:r>
            <a:endParaRPr lang="en-US"/>
          </a:p>
          <a:p>
            <a:r>
              <a:rPr lang="en-US"/>
              <a:t>Aggressive responses</a:t>
            </a:r>
            <a:endParaRPr lang="en-US"/>
          </a:p>
          <a:p>
            <a:r>
              <a:rPr lang="en-US"/>
              <a:t>Providing dangerous information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LLMs </a:t>
            </a:r>
            <a:r>
              <a:rPr lang="en-US">
                <a:sym typeface="+mn-ea"/>
              </a:rPr>
              <a:t>Limitations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Hallucination</a:t>
            </a:r>
            <a:r>
              <a:rPr lang="en-US"/>
              <a:t> refers to making statements that sound plausible but are not true. </a:t>
            </a:r>
            <a:endParaRPr lang="en-US"/>
          </a:p>
          <a:p>
            <a:r>
              <a:rPr lang="en-US"/>
              <a:t>To reduce hallucinations:</a:t>
            </a:r>
            <a:endParaRPr lang="en-US"/>
          </a:p>
          <a:p>
            <a:pPr lvl="1"/>
            <a:r>
              <a:rPr lang="en-US"/>
              <a:t>First find relevant information and </a:t>
            </a:r>
            <a:endParaRPr lang="en-US"/>
          </a:p>
          <a:p>
            <a:pPr lvl="1"/>
            <a:r>
              <a:rPr lang="en-US"/>
              <a:t>Then answer questions based on that relevant information. 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Models behaving badly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5035" y="1825625"/>
            <a:ext cx="103606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Constitutional AI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4385945"/>
            <a:ext cx="10515600" cy="19907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00455" y="1691005"/>
            <a:ext cx="994029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/>
              <a:t>Constitutional AI is a set of techniques developed by researchers at Anthropic to align AI systems with human values, making them helpful, harmless, and honest. </a:t>
            </a:r>
            <a:endParaRPr lang="en-US" sz="2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Constitutional AI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en-US"/>
              <a:t>Aligning LLM Behavior with a “Constitution”: Constitutional AI defines a constitution based on human principles, such as avoiding harm, respecting preferences, and providing true information. This constitution shapes how the AI behaves.</a:t>
            </a:r>
            <a:endParaRPr lang="en-US"/>
          </a:p>
          <a:p>
            <a:r>
              <a:rPr lang="en-US"/>
              <a:t>Self-Supervision and Adversarial Training: The AI learns to behave according to its constitution without explicit human labeling or oversight. Techniques like self-supervision and adversarial training play a crucial role.</a:t>
            </a:r>
            <a:endParaRPr lang="en-US"/>
          </a:p>
          <a:p>
            <a:r>
              <a:rPr lang="en-US"/>
              <a:t>Constrained Optimization: Constitutional AI ensures that the AI pursues helpfulness under its constitutional constraints, rather than seeking open-ended goals.</a:t>
            </a:r>
            <a:endParaRPr lang="en-US"/>
          </a:p>
          <a:p>
            <a:r>
              <a:rPr lang="en-US"/>
              <a:t>Safe Model Design: The training data and model architecture are designed to encode beneficial behaviors and avoid unsafe or deceptive actions.</a:t>
            </a: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of constitutional principles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34515"/>
            <a:ext cx="10515600" cy="43326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Sample instructions for human labelers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6815" y="1825625"/>
            <a:ext cx="8996045" cy="47891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25015"/>
            <a:ext cx="10515600" cy="39516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Collect human feedback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Define your model alignment criterion</a:t>
            </a:r>
            <a:endParaRPr lang="en-US"/>
          </a:p>
          <a:p>
            <a:r>
              <a:rPr lang="en-US"/>
              <a:t>For the prompt-response sets that you just generated, obtain human feedback through labeler workforce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5375" y="3005455"/>
            <a:ext cx="8988425" cy="31718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Constitutional AI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614295"/>
            <a:ext cx="10515600" cy="27736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Bias and Toxicity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An LLM can reflect the biases that exist in the text it learned from.</a:t>
            </a:r>
            <a:endParaRPr lang="en-US"/>
          </a:p>
          <a:p>
            <a:r>
              <a:rPr lang="en-US"/>
              <a:t>Some LLMs can output toxic or other harmful speech, but most models have gotten much safer over time.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0" y="3587750"/>
            <a:ext cx="8389620" cy="237045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Generative AI and Society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Concerns about AI</a:t>
            </a:r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Concern 1: Amplifying humanity’s worst impulses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/>
              <a:t>LLMs are trained on text from the internet, which reflects some of humanity’s best qualities, but also some of its worst</a:t>
            </a:r>
            <a:endParaRPr lang="en-US"/>
          </a:p>
          <a:p>
            <a:r>
              <a:rPr lang="en-US"/>
              <a:t>Will it amplify our worst impulses?</a:t>
            </a:r>
            <a:endParaRPr lang="en-US"/>
          </a:p>
          <a:p>
            <a:r>
              <a:rPr lang="en-US"/>
              <a:t>Bias example: The </a:t>
            </a:r>
            <a:r>
              <a:rPr lang="en-US">
                <a:sym typeface="+mn-ea"/>
              </a:rPr>
              <a:t>_________ was a CEO.</a:t>
            </a:r>
            <a:endParaRPr lang="en-US"/>
          </a:p>
          <a:p>
            <a:endParaRPr lang="en-US"/>
          </a:p>
          <a:p>
            <a:r>
              <a:rPr lang="en-US"/>
              <a:t>LLMs are becoming less biased through fine-tuning and more advanced techniques such as Reinforcement </a:t>
            </a:r>
            <a:endParaRPr lang="en-US"/>
          </a:p>
          <a:p>
            <a:r>
              <a:rPr lang="en-US"/>
              <a:t>Learning from Human Feedback (RLHF)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090" y="365125"/>
            <a:ext cx="11530965" cy="1325880"/>
          </a:xfrm>
        </p:spPr>
        <p:txBody>
          <a:bodyPr>
            <a:normAutofit fontScale="90000"/>
          </a:bodyPr>
          <a:p>
            <a:r>
              <a:rPr lang="en-US"/>
              <a:t>Reinforcement learning from human feedback (RLHF)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580" y="1825625"/>
            <a:ext cx="6213475" cy="4351655"/>
          </a:xfrm>
        </p:spPr>
        <p:txBody>
          <a:bodyPr/>
          <a:p>
            <a:r>
              <a:rPr lang="en-US"/>
              <a:t>Reduce bias</a:t>
            </a:r>
            <a:endParaRPr lang="en-US"/>
          </a:p>
          <a:p>
            <a:pPr lvl="1"/>
            <a:r>
              <a:rPr lang="en-US"/>
              <a:t>Step 1: Train an answer quality (reward) model </a:t>
            </a:r>
            <a:endParaRPr lang="en-US"/>
          </a:p>
          <a:p>
            <a:pPr lvl="1"/>
            <a:r>
              <a:rPr lang="en-US"/>
              <a:t>Prompt: The _________ was a CEO.</a:t>
            </a:r>
            <a:endParaRPr lang="en-US"/>
          </a:p>
          <a:p>
            <a:pPr lvl="1"/>
            <a:r>
              <a:rPr lang="en-US"/>
              <a:t>Step 2: Have LLM generate a lot of responses. Further train it to generate more responses that get high scores.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3105" y="1825625"/>
            <a:ext cx="4500880" cy="39223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Concern 2: Job loss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en-US"/>
              <a:t>“If you work as a radiologist, you’re like the coyote that’s already over the edge of the cliff, but hasn’t yet looked down, so it doesn’t realize there’s no ground underneath them.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People should stop training radiologists now. 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It’s just completely obvious that within five years deep learning is going to do better than radiologists.”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 algn="r">
              <a:buNone/>
            </a:pPr>
            <a:r>
              <a:rPr lang="en-US"/>
              <a:t>Geoff Hinton, 2016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Radiologist tasks (O*NET)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40510" y="1825625"/>
            <a:ext cx="91103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Radiologist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1965" y="2148205"/>
            <a:ext cx="8686800" cy="37052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Radiologists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“AI won’t replace radiologists.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But radiologists that use AI will replace radiologists that don’t.”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 algn="r">
              <a:buNone/>
            </a:pPr>
            <a:r>
              <a:rPr lang="en-US"/>
              <a:t>Curtis Langlotz</a:t>
            </a:r>
            <a:endParaRPr lang="en-US"/>
          </a:p>
          <a:p>
            <a:pPr marL="0" indent="0" algn="r">
              <a:buNone/>
            </a:pPr>
            <a:r>
              <a:rPr lang="en-US"/>
              <a:t>Professor of Radiology</a:t>
            </a:r>
            <a:endParaRPr lang="en-US"/>
          </a:p>
          <a:p>
            <a:pPr marL="0" indent="0" algn="r">
              <a:buNone/>
            </a:pPr>
            <a:r>
              <a:rPr lang="en-US"/>
              <a:t>Stanford University 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4595" y="2019935"/>
            <a:ext cx="9782175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Concern 3: Human extinction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Examples of harm caused by AI 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-204" r="67668"/>
          <a:stretch>
            <a:fillRect/>
          </a:stretch>
        </p:blipFill>
        <p:spPr>
          <a:xfrm>
            <a:off x="1952625" y="2395220"/>
            <a:ext cx="3507740" cy="4056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68704"/>
          <a:stretch>
            <a:fillRect/>
          </a:stretch>
        </p:blipFill>
        <p:spPr>
          <a:xfrm>
            <a:off x="6163945" y="2395220"/>
            <a:ext cx="3395345" cy="40481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Human extinction?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Extinction arguments are not concrete</a:t>
            </a:r>
            <a:endParaRPr lang="en-US"/>
          </a:p>
          <a:p>
            <a:r>
              <a:rPr lang="en-US"/>
              <a:t>Most arguments boil down to “it could happen.”</a:t>
            </a:r>
            <a:endParaRPr lang="en-US"/>
          </a:p>
          <a:p>
            <a:r>
              <a:rPr lang="en-US"/>
              <a:t>“This is a new type of technology.”</a:t>
            </a:r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Perfect control not needed to be valuable and safe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Humanity has ample experience controlling many things far more powerful than any other creatures.</a:t>
            </a:r>
            <a:endParaRPr lang="en-US"/>
          </a:p>
          <a:p>
            <a:r>
              <a:rPr lang="en-US"/>
              <a:t>Many things that we can’t fully control are nonetheless valuable and safe. Example: Airplanes.</a:t>
            </a:r>
            <a:endParaRPr lang="en-US"/>
          </a:p>
          <a:p>
            <a:r>
              <a:rPr lang="en-US"/>
              <a:t> If we look at the real risks to humanity – such as climate change and pandemics – AI will be a key part of the solution.</a:t>
            </a: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Artificial General Intelligence  AGI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1800"/>
              <a:t>Artificial General Intelligence (AGI):</a:t>
            </a:r>
            <a:endParaRPr lang="en-US" sz="1800"/>
          </a:p>
          <a:p>
            <a:pPr lvl="1"/>
            <a:r>
              <a:rPr lang="en-US" sz="1600"/>
              <a:t>AGI refers to AI systems that possess human-like cognitive abilities and can perform any intellectual task that a human can.</a:t>
            </a:r>
            <a:endParaRPr lang="en-US" sz="1600"/>
          </a:p>
          <a:p>
            <a:pPr lvl="1"/>
            <a:r>
              <a:rPr lang="en-US" sz="1600"/>
              <a:t> Unlike specialized AI (which excels in specific domains like image recognition or natural language processing), AGI aims for broad adaptability and versatility.</a:t>
            </a:r>
            <a:endParaRPr lang="en-US" sz="1600"/>
          </a:p>
          <a:p>
            <a:pPr lvl="1"/>
            <a:r>
              <a:rPr lang="en-US" sz="1600"/>
              <a:t>Achieving AGI remains an ongoing challenge, but it represents the ultimate goal of AI research.</a:t>
            </a:r>
            <a:endParaRPr lang="en-US" sz="1600"/>
          </a:p>
          <a:p>
            <a:r>
              <a:rPr lang="en-US" sz="1800"/>
              <a:t>Examples:</a:t>
            </a:r>
            <a:endParaRPr lang="en-US" sz="1800"/>
          </a:p>
          <a:p>
            <a:pPr lvl="1"/>
            <a:r>
              <a:rPr lang="en-US" sz="1600"/>
              <a:t>Learning to Drive a Car: AGI would be capable of learning to drive a car through practice, similar to how humans acquire this skill. (human Learn to drive a car through ~20 hours of practice) </a:t>
            </a:r>
            <a:endParaRPr lang="en-US" sz="1600"/>
          </a:p>
          <a:p>
            <a:pPr lvl="1"/>
            <a:r>
              <a:rPr lang="en-US" sz="1600"/>
              <a:t>Completing a PhD Thesis: An AGI system could autonomously conduct research, analyze data, and write a comprehensive thesis over several years.(human Complete a PhD thesis after ~4 years of work) </a:t>
            </a:r>
            <a:endParaRPr lang="en-US" sz="1600"/>
          </a:p>
          <a:p>
            <a:pPr lvl="1"/>
            <a:r>
              <a:rPr lang="en-US" sz="1600"/>
              <a:t>Programming Tasks: AGI could handle all aspects of software development, from coding and debugging to designing algorithms and optimizing performance.</a:t>
            </a:r>
            <a:endParaRPr lang="en-US" sz="1600"/>
          </a:p>
          <a:p>
            <a:r>
              <a:rPr lang="en-US" sz="1800"/>
              <a:t>Remember that AGI is still theoretical, and while we've made significant progress in AI, achieving true AGI remains an exciting but challenging frontier!</a:t>
            </a:r>
            <a:endParaRPr lang="en-US"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  <p:pic>
        <p:nvPicPr>
          <p:cNvPr id="120" name="Picture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786505" y="741045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470150" y="3375660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7" name="Picture 26" descr="Screenshot 2024-07-09 1505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0060"/>
            <a:ext cx="12192000" cy="58978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Embeddings </a:t>
            </a:r>
            <a:endParaRPr lang="en-US"/>
          </a:p>
        </p:txBody>
      </p:sp>
      <p:pic>
        <p:nvPicPr>
          <p:cNvPr id="29" name="Picture 28" descr="Screenshot 2024-07-09 150818"/>
          <p:cNvPicPr>
            <a:picLocks noChangeAspect="1"/>
          </p:cNvPicPr>
          <p:nvPr/>
        </p:nvPicPr>
        <p:blipFill>
          <a:blip r:embed="rId1"/>
          <a:srcRect t="15374"/>
          <a:stretch>
            <a:fillRect/>
          </a:stretch>
        </p:blipFill>
        <p:spPr>
          <a:xfrm>
            <a:off x="109855" y="2045970"/>
            <a:ext cx="11972925" cy="44494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LLM-powered applications</a:t>
            </a:r>
            <a:br>
              <a:rPr lang="en-US"/>
            </a:br>
            <a:r>
              <a:rPr lang="ar-EG" altLang="en-US"/>
              <a:t>Retrieval Augmented Generation  </a:t>
            </a:r>
            <a:r>
              <a:rPr lang="en-US" altLang="en-US"/>
              <a:t> RAG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97380"/>
            <a:ext cx="10515600" cy="42075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Examples of RAG applications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0120" y="1825625"/>
            <a:ext cx="10271125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6119</Words>
  <Application>WPS Presentation</Application>
  <PresentationFormat>Widescreen</PresentationFormat>
  <Paragraphs>209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4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Aldhabi</vt:lpstr>
      <vt:lpstr>Times New Roman</vt:lpstr>
      <vt:lpstr>Office Theme</vt:lpstr>
      <vt:lpstr>Generative AI for Researchers</vt:lpstr>
      <vt:lpstr>Retrieval Augmented Generation (RAG)</vt:lpstr>
      <vt:lpstr>Retrieval Augmented Generation (RAG) example</vt:lpstr>
      <vt:lpstr>Retrieval Augmented Generation (RAG) example</vt:lpstr>
      <vt:lpstr>Retrieval Augmented Generation (RAG) example</vt:lpstr>
      <vt:lpstr>PowerPoint 演示文稿</vt:lpstr>
      <vt:lpstr>Embeddings </vt:lpstr>
      <vt:lpstr>LLM-powered applications Retrieval Augmented Generation   RAG</vt:lpstr>
      <vt:lpstr>Examples of RAG applications</vt:lpstr>
      <vt:lpstr>RAG applications</vt:lpstr>
      <vt:lpstr>GPT4all RAG</vt:lpstr>
      <vt:lpstr>Examples of RAG applications</vt:lpstr>
      <vt:lpstr>Examples of RAG applications</vt:lpstr>
      <vt:lpstr>Examples of RAG applications</vt:lpstr>
      <vt:lpstr>Example: Searching legal documents</vt:lpstr>
      <vt:lpstr>Example: Searching legal documents</vt:lpstr>
      <vt:lpstr>RAG integrates with many types of data sources</vt:lpstr>
      <vt:lpstr>Generative AI and Business</vt:lpstr>
      <vt:lpstr>Computer programmer</vt:lpstr>
      <vt:lpstr>Lawyer</vt:lpstr>
      <vt:lpstr>Landscaper</vt:lpstr>
      <vt:lpstr>New workflows and new Opportunities</vt:lpstr>
      <vt:lpstr>Example 1: Surgeon</vt:lpstr>
      <vt:lpstr>Example 2: Legal documentation review	</vt:lpstr>
      <vt:lpstr>Example 3: Marketing automation</vt:lpstr>
      <vt:lpstr>Example: Helping customers build websites</vt:lpstr>
      <vt:lpstr>Wordpress AI Assitant </vt:lpstr>
      <vt:lpstr>Wordpress AI Assitant </vt:lpstr>
      <vt:lpstr>Summary</vt:lpstr>
      <vt:lpstr>LLMs Evaluation </vt:lpstr>
      <vt:lpstr>LLM Evaluation - Challenges </vt:lpstr>
      <vt:lpstr>Evaluation benchmarks</vt:lpstr>
      <vt:lpstr>Models behaving badly</vt:lpstr>
      <vt:lpstr>LLMs Limitations</vt:lpstr>
      <vt:lpstr>Models behaving badly</vt:lpstr>
      <vt:lpstr>Constitutional AI </vt:lpstr>
      <vt:lpstr>Constitutional AI </vt:lpstr>
      <vt:lpstr>Example of constitutional principles</vt:lpstr>
      <vt:lpstr>Sample instructions for human labelers</vt:lpstr>
      <vt:lpstr>Collect human feedback</vt:lpstr>
      <vt:lpstr>Constitutional AI </vt:lpstr>
      <vt:lpstr>Bias and Toxicity</vt:lpstr>
      <vt:lpstr>Generative AI and Society</vt:lpstr>
      <vt:lpstr>Concern 1: Amplifying humanity’s worst impulses </vt:lpstr>
      <vt:lpstr>Reinforcement learning from human feedback (RLHF)</vt:lpstr>
      <vt:lpstr>Concern 2: Job loss</vt:lpstr>
      <vt:lpstr>Radiologist tasks (O*NET)</vt:lpstr>
      <vt:lpstr>Radiologist</vt:lpstr>
      <vt:lpstr>Radiologists </vt:lpstr>
      <vt:lpstr>Concern 3: Human extinction </vt:lpstr>
      <vt:lpstr>Human extinction?</vt:lpstr>
      <vt:lpstr>Perfect control not needed to be valuable and safe</vt:lpstr>
      <vt:lpstr>Artificial General Intelligence  AGI 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PC</cp:lastModifiedBy>
  <cp:revision>282</cp:revision>
  <dcterms:created xsi:type="dcterms:W3CDTF">2024-07-10T06:40:00Z</dcterms:created>
  <dcterms:modified xsi:type="dcterms:W3CDTF">2024-07-18T05:59:48Z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87267F72C437478BB406411E457C4B18_13</vt:lpwstr>
  </property>
  <property fmtid="{D5CDD505-2E9C-101B-9397-08002B2CF9AE}" pid="3" name="KSOProductBuildVer">
    <vt:lpwstr>1033-12.2.0.13472</vt:lpwstr>
  </property>
</Properties>
</file>